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</p:sldMasterIdLst>
  <p:notesMasterIdLst>
    <p:notesMasterId r:id="rId37"/>
  </p:notesMasterIdLst>
  <p:handoutMasterIdLst>
    <p:handoutMasterId r:id="rId38"/>
  </p:handoutMasterIdLst>
  <p:sldIdLst>
    <p:sldId id="312" r:id="rId2"/>
    <p:sldId id="360" r:id="rId3"/>
    <p:sldId id="256" r:id="rId4"/>
    <p:sldId id="497" r:id="rId5"/>
    <p:sldId id="498" r:id="rId6"/>
    <p:sldId id="499" r:id="rId7"/>
    <p:sldId id="500" r:id="rId8"/>
    <p:sldId id="501" r:id="rId9"/>
    <p:sldId id="526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27" r:id="rId19"/>
    <p:sldId id="510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4" r:id="rId32"/>
    <p:sldId id="525" r:id="rId33"/>
    <p:sldId id="522" r:id="rId34"/>
    <p:sldId id="523" r:id="rId35"/>
    <p:sldId id="315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len Sharp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04" autoAdjust="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174C3-E250-463D-8EB4-B850F424970E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5B021-921D-47D9-9B0C-DE5070224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37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2BF90-99B2-4202-92DF-19479BF58EE9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5A965-49CD-492E-84BE-5EB2A9CC3D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397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0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7.9 Mars Exploration Rover p257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Please add source:  Source: Reproduced by permission of NASA Jet Propulsion Laboratory (NASA-JPL).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5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96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2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5A965-49CD-492E-84BE-5EB2A9CC3DB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55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64DD3B-59F8-4FE5-BAD6-9019EF096538}" type="slidenum">
              <a:rPr lang="en-GB" altLang="en-US"/>
              <a:pPr/>
              <a:t>35</a:t>
            </a:fld>
            <a:endParaRPr lang="en-GB" alt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232472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46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9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390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2985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915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4260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848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327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867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90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987675" y="63817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179388" y="6381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4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15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77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246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4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62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5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8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A2D8D-44E5-43C4-BBA1-AE3E32EF089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85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u.wiley.com/WileyCDA/WileyTitle/productCd-111902075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SENG2260</a:t>
            </a:r>
            <a:br>
              <a:rPr lang="en-AU" dirty="0" smtClean="0"/>
            </a:br>
            <a:r>
              <a:rPr lang="en-AU" dirty="0" smtClean="0"/>
              <a:t>Human-Computer Interaction</a:t>
            </a:r>
            <a:endParaRPr lang="en-GB" alt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 dirty="0" smtClean="0"/>
              <a:t>Week 7: Gathering data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7092280" y="6304002"/>
            <a:ext cx="2051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smtClean="0"/>
              <a:t>All images in this presentation are either licenced or labelled for reuse on Google Images.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1149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70424" y="479788"/>
            <a:ext cx="7650048" cy="1293028"/>
          </a:xfrm>
        </p:spPr>
        <p:txBody>
          <a:bodyPr/>
          <a:lstStyle/>
          <a:p>
            <a:r>
              <a:rPr lang="en-GB" dirty="0" smtClean="0"/>
              <a:t>Enriching the interview process</a:t>
            </a:r>
            <a:endParaRPr lang="en-GB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671018"/>
            <a:ext cx="7574548" cy="40703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36378" y="1644328"/>
            <a:ext cx="8229600" cy="471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Props - devices for prompting interviewee,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e.g. use a </a:t>
            </a:r>
            <a:r>
              <a:rPr lang="en-US" sz="2400" dirty="0">
                <a:solidFill>
                  <a:srgbClr val="7030A0"/>
                </a:solidFill>
                <a:latin typeface="Liberation Sans"/>
              </a:rPr>
              <a:t>prototype, scenario</a:t>
            </a:r>
          </a:p>
        </p:txBody>
      </p:sp>
    </p:spTree>
    <p:extLst>
      <p:ext uri="{BB962C8B-B14F-4D97-AF65-F5344CB8AC3E}">
        <p14:creationId xmlns:p14="http://schemas.microsoft.com/office/powerpoint/2010/main" val="30181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Questionnaires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1916832"/>
            <a:ext cx="8280920" cy="4680520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Questions can be closed or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open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1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Closed questions are easier to analyze, and may be distributed and analyzed by computer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100" dirty="0" smtClean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1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Can be administered to large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populations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1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Disseminated by paper, email and the </a:t>
            </a:r>
            <a:r>
              <a:rPr lang="en-US" sz="2400" dirty="0" smtClean="0">
                <a:solidFill>
                  <a:srgbClr val="7030A0"/>
                </a:solidFill>
                <a:latin typeface="Liberation Sans"/>
              </a:rPr>
              <a:t>web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1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Sampling can be a problem when the size of a population is unknown as is common online evaluation</a:t>
            </a:r>
          </a:p>
          <a:p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3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Questionnaire </a:t>
            </a:r>
            <a:r>
              <a:rPr lang="en-AU" dirty="0" smtClean="0"/>
              <a:t>design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988840"/>
            <a:ext cx="8496944" cy="468052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The impact of a question can be influenced by question order.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You may need different versions of the questionnaire for different populations.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Provide clear instructions on how to complete the questionnaire.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Strike a balance between using white space and keeping the questionnaire compact.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Avoid very long questionnaires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4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400" dirty="0">
                <a:solidFill>
                  <a:srgbClr val="7030A0"/>
                </a:solidFill>
                <a:latin typeface="Liberation Sans"/>
              </a:rPr>
              <a:t>Decide on whether phrases will all be positive, all negative or mixed.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solidFill>
                <a:srgbClr val="7030A0"/>
              </a:solidFill>
              <a:latin typeface="Liberation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1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75656" y="764373"/>
            <a:ext cx="7073984" cy="12930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Question and response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t>format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5576" y="2057401"/>
            <a:ext cx="7992888" cy="4206239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‘Yes’ and ‘No’ checkboxes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Checkboxes that offer many options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Rating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Likert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semantic scales</a:t>
            </a:r>
          </a:p>
          <a:p>
            <a:pPr marL="742950" lvl="1" indent="-285750">
              <a:lnSpc>
                <a:spcPct val="14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1"/>
                </a:solidFill>
                <a:latin typeface="Liberation Sans"/>
              </a:rPr>
              <a:t>3, 5, 7 or more points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7030A0"/>
                </a:solidFill>
                <a:latin typeface="Liberation Sans"/>
              </a:rPr>
              <a:t>Open-ended responses</a:t>
            </a:r>
          </a:p>
          <a:p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13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620688"/>
            <a:ext cx="7650048" cy="1293028"/>
          </a:xfrm>
        </p:spPr>
        <p:txBody>
          <a:bodyPr/>
          <a:lstStyle/>
          <a:p>
            <a:r>
              <a:rPr lang="en-US" dirty="0" smtClean="0"/>
              <a:t>Encouraging a good response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2060848"/>
            <a:ext cx="8352928" cy="460851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Make sure purpose of study is clear</a:t>
            </a:r>
          </a:p>
          <a:p>
            <a:r>
              <a:rPr lang="en-US" sz="2800" dirty="0" smtClean="0"/>
              <a:t>Promise anonymity</a:t>
            </a:r>
          </a:p>
          <a:p>
            <a:endParaRPr lang="en-US" sz="2800" dirty="0" smtClean="0"/>
          </a:p>
          <a:p>
            <a:r>
              <a:rPr lang="en-US" sz="2800" dirty="0" smtClean="0"/>
              <a:t>Ensure questionnaire is well designed</a:t>
            </a:r>
          </a:p>
          <a:p>
            <a:r>
              <a:rPr lang="en-US" sz="2800" dirty="0" smtClean="0"/>
              <a:t>Offer a short version for those who do not have time to complete a long questionnaire</a:t>
            </a:r>
            <a:endParaRPr lang="en-US" sz="2800" dirty="0"/>
          </a:p>
          <a:p>
            <a:r>
              <a:rPr lang="en-US" sz="2800" dirty="0" smtClean="0"/>
              <a:t>If mailed, include a stamped addressed envelope</a:t>
            </a:r>
          </a:p>
          <a:p>
            <a:endParaRPr lang="en-US" sz="2800" dirty="0" smtClean="0"/>
          </a:p>
          <a:p>
            <a:r>
              <a:rPr lang="en-US" sz="2800" dirty="0" smtClean="0"/>
              <a:t>Follow-up with emails, phone calls, letters</a:t>
            </a:r>
          </a:p>
          <a:p>
            <a:r>
              <a:rPr lang="en-US" sz="2800" dirty="0" smtClean="0"/>
              <a:t>Provide an incentive</a:t>
            </a:r>
          </a:p>
          <a:p>
            <a:r>
              <a:rPr lang="en-US" sz="2800" dirty="0" smtClean="0"/>
              <a:t>40% response rate is good, 20% is often acceptable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61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18864" y="341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online questionnaires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435280" cy="4853136"/>
          </a:xfrm>
        </p:spPr>
        <p:txBody>
          <a:bodyPr>
            <a:normAutofit/>
          </a:bodyPr>
          <a:lstStyle/>
          <a:p>
            <a:r>
              <a:rPr lang="en-US" dirty="0" smtClean="0"/>
              <a:t>Relatively easy and quick to distribute</a:t>
            </a:r>
          </a:p>
          <a:p>
            <a:endParaRPr lang="en-US" dirty="0" smtClean="0"/>
          </a:p>
          <a:p>
            <a:r>
              <a:rPr lang="en-US" dirty="0" smtClean="0"/>
              <a:t>Responses are usually received quickly</a:t>
            </a:r>
          </a:p>
          <a:p>
            <a:endParaRPr lang="en-US" dirty="0" smtClean="0"/>
          </a:p>
          <a:p>
            <a:r>
              <a:rPr lang="en-US" dirty="0" smtClean="0"/>
              <a:t>No copying and postage costs</a:t>
            </a:r>
          </a:p>
          <a:p>
            <a:endParaRPr lang="en-US" dirty="0" smtClean="0"/>
          </a:p>
          <a:p>
            <a:r>
              <a:rPr lang="en-US" dirty="0" smtClean="0"/>
              <a:t>Data can be collected in database for analysis</a:t>
            </a:r>
          </a:p>
          <a:p>
            <a:endParaRPr lang="en-US" dirty="0" smtClean="0"/>
          </a:p>
          <a:p>
            <a:r>
              <a:rPr lang="en-US" dirty="0" smtClean="0"/>
              <a:t>Time required for data analysis is reduced</a:t>
            </a:r>
          </a:p>
          <a:p>
            <a:endParaRPr lang="en-US" dirty="0" smtClean="0"/>
          </a:p>
          <a:p>
            <a:r>
              <a:rPr lang="en-US" dirty="0" smtClean="0"/>
              <a:t>Errors can be corrected easily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www.id-book.com</a:t>
            </a:r>
            <a:endParaRPr lang="en-GB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17232"/>
            <a:ext cx="3168352" cy="40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6051091"/>
            <a:ext cx="2398674" cy="66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an online questionnaire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53" y="1489646"/>
            <a:ext cx="6642994" cy="539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6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Problems with online questionnaires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360" y="2194560"/>
            <a:ext cx="7955280" cy="4330784"/>
          </a:xfrm>
        </p:spPr>
        <p:txBody>
          <a:bodyPr/>
          <a:lstStyle/>
          <a:p>
            <a:r>
              <a:rPr lang="en-US" dirty="0" smtClean="0"/>
              <a:t>Sampling is problematic if population size is unknown</a:t>
            </a:r>
          </a:p>
          <a:p>
            <a:endParaRPr lang="en-US" dirty="0" smtClean="0"/>
          </a:p>
          <a:p>
            <a:r>
              <a:rPr lang="en-US" dirty="0" smtClean="0"/>
              <a:t>Preventing individuals from responding more than once can be a problem</a:t>
            </a:r>
          </a:p>
          <a:p>
            <a:endParaRPr lang="en-US" dirty="0" smtClean="0"/>
          </a:p>
          <a:p>
            <a:r>
              <a:rPr lang="en-US" dirty="0" smtClean="0"/>
              <a:t>Individuals have also been known to change questions in email questionnaires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54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764373"/>
            <a:ext cx="7866072" cy="1293028"/>
          </a:xfrm>
        </p:spPr>
        <p:txBody>
          <a:bodyPr/>
          <a:lstStyle/>
          <a:p>
            <a:r>
              <a:rPr lang="en-US" noProof="0" dirty="0" smtClean="0"/>
              <a:t>Deploying online questionnaires</a:t>
            </a:r>
            <a:endParaRPr lang="en-US" noProof="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360" y="2194560"/>
            <a:ext cx="7955280" cy="4161286"/>
          </a:xfrm>
        </p:spPr>
        <p:txBody>
          <a:bodyPr>
            <a:normAutofit fontScale="70000" lnSpcReduction="20000"/>
          </a:bodyPr>
          <a:lstStyle/>
          <a:p>
            <a:r>
              <a:rPr lang="en-US" sz="2800" noProof="0" dirty="0" smtClean="0"/>
              <a:t>Plan the timeline</a:t>
            </a:r>
          </a:p>
          <a:p>
            <a:endParaRPr lang="en-US" sz="2800" noProof="0" dirty="0" smtClean="0"/>
          </a:p>
          <a:p>
            <a:r>
              <a:rPr lang="en-US" sz="2800" noProof="0" dirty="0" smtClean="0"/>
              <a:t>Design offline</a:t>
            </a:r>
          </a:p>
          <a:p>
            <a:endParaRPr lang="en-US" sz="2800" noProof="0" dirty="0" smtClean="0"/>
          </a:p>
          <a:p>
            <a:r>
              <a:rPr lang="en-US" sz="2800" noProof="0" dirty="0" smtClean="0"/>
              <a:t>Program/complete online template</a:t>
            </a:r>
          </a:p>
          <a:p>
            <a:endParaRPr lang="en-US" sz="2800" noProof="0" dirty="0" smtClean="0"/>
          </a:p>
          <a:p>
            <a:r>
              <a:rPr lang="en-US" sz="2800" noProof="0" dirty="0" smtClean="0"/>
              <a:t>Test the survey to make sure that it behaves as you would expect</a:t>
            </a:r>
          </a:p>
          <a:p>
            <a:endParaRPr lang="en-US" sz="2800" noProof="0" dirty="0" smtClean="0"/>
          </a:p>
          <a:p>
            <a:r>
              <a:rPr lang="en-US" sz="2800" noProof="0" dirty="0" smtClean="0"/>
              <a:t>Test it with a group that will not be part of the survey to check that the questions are clear</a:t>
            </a:r>
          </a:p>
          <a:p>
            <a:endParaRPr lang="en-US" sz="2800" noProof="0" dirty="0" smtClean="0"/>
          </a:p>
          <a:p>
            <a:r>
              <a:rPr lang="en-US" sz="2800" noProof="0" dirty="0" smtClean="0"/>
              <a:t>Recruit participants</a:t>
            </a:r>
          </a:p>
          <a:p>
            <a:endParaRPr lang="en-US" sz="2800" noProof="0" dirty="0" smtClean="0"/>
          </a:p>
          <a:p>
            <a:endParaRPr lang="en-US" sz="2800" noProof="0" dirty="0" smtClean="0"/>
          </a:p>
          <a:p>
            <a:endParaRPr lang="en-US" sz="2800" noProof="0" dirty="0" smtClean="0"/>
          </a:p>
          <a:p>
            <a:endParaRPr lang="en-US" sz="2800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77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Observation</a:t>
            </a:r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17638"/>
            <a:ext cx="8651304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Direct observation in the field</a:t>
            </a:r>
          </a:p>
          <a:p>
            <a:pPr lvl="1"/>
            <a:r>
              <a:rPr lang="en-US" dirty="0" smtClean="0"/>
              <a:t>Structuring frameworks</a:t>
            </a:r>
          </a:p>
          <a:p>
            <a:pPr lvl="1"/>
            <a:r>
              <a:rPr lang="en-US" dirty="0" smtClean="0"/>
              <a:t>Degree of participation (insider or outsider)</a:t>
            </a:r>
          </a:p>
          <a:p>
            <a:pPr lvl="1"/>
            <a:r>
              <a:rPr lang="en-US" dirty="0" smtClean="0"/>
              <a:t>Ethnography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Direct observation in controlled environments</a:t>
            </a:r>
          </a:p>
          <a:p>
            <a:endParaRPr lang="en-US" dirty="0" smtClean="0"/>
          </a:p>
          <a:p>
            <a:r>
              <a:rPr lang="en-US" dirty="0" smtClean="0"/>
              <a:t>Indirect observation: tracking users’ activities</a:t>
            </a:r>
          </a:p>
          <a:p>
            <a:pPr lvl="1"/>
            <a:r>
              <a:rPr lang="en-US" dirty="0" smtClean="0"/>
              <a:t>Diaries</a:t>
            </a:r>
          </a:p>
          <a:p>
            <a:pPr lvl="1"/>
            <a:r>
              <a:rPr lang="en-US" dirty="0" smtClean="0"/>
              <a:t>Interaction logging</a:t>
            </a:r>
          </a:p>
          <a:p>
            <a:pPr lvl="1"/>
            <a:r>
              <a:rPr lang="en-US" dirty="0" smtClean="0"/>
              <a:t>Video and photographs collected remotely by drones or other </a:t>
            </a:r>
            <a:br>
              <a:rPr lang="en-US" dirty="0" smtClean="0"/>
            </a:br>
            <a:r>
              <a:rPr lang="en-US" dirty="0" smtClean="0"/>
              <a:t>equipment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10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19</a:t>
            </a:fld>
            <a:endParaRPr lang="en-GB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9344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Lecture Aims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Discuss how to plan and run a successful data gathering program.</a:t>
            </a:r>
          </a:p>
          <a:p>
            <a:endParaRPr lang="en-AU" dirty="0"/>
          </a:p>
          <a:p>
            <a:r>
              <a:rPr lang="en-AU" dirty="0"/>
              <a:t>Enable you to plan and run an interview.</a:t>
            </a:r>
          </a:p>
          <a:p>
            <a:endParaRPr lang="en-AU" dirty="0"/>
          </a:p>
          <a:p>
            <a:r>
              <a:rPr lang="en-AU" dirty="0"/>
              <a:t>Enable you to design a simple questionnaire.</a:t>
            </a:r>
          </a:p>
          <a:p>
            <a:endParaRPr lang="en-AU" dirty="0"/>
          </a:p>
          <a:p>
            <a:r>
              <a:rPr lang="en-AU" dirty="0"/>
              <a:t>Enable you to plan and carry out an observation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1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Observation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20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764796" cy="456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5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94360" y="748499"/>
            <a:ext cx="8442136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Structuring frameworks to guide observation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060848"/>
            <a:ext cx="8568952" cy="462783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Three easy-to-remember parts:</a:t>
            </a:r>
          </a:p>
          <a:p>
            <a:pPr lvl="1"/>
            <a:r>
              <a:rPr lang="en-US" sz="1800" dirty="0" smtClean="0"/>
              <a:t>The person: Who? </a:t>
            </a:r>
          </a:p>
          <a:p>
            <a:pPr lvl="1"/>
            <a:r>
              <a:rPr lang="en-US" sz="1800" dirty="0" smtClean="0"/>
              <a:t>The place: Where?</a:t>
            </a:r>
          </a:p>
          <a:p>
            <a:pPr lvl="1"/>
            <a:r>
              <a:rPr lang="en-US" sz="1800" dirty="0" smtClean="0"/>
              <a:t>The thing: What?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A more detailed framework (Robson, 2014):</a:t>
            </a:r>
          </a:p>
          <a:p>
            <a:endParaRPr lang="en-US" sz="1800" dirty="0" smtClean="0"/>
          </a:p>
          <a:p>
            <a:pPr lvl="1"/>
            <a:r>
              <a:rPr lang="en-US" sz="1800" dirty="0" smtClean="0"/>
              <a:t>Space: What is the physical space like and how is it laid out?</a:t>
            </a:r>
          </a:p>
          <a:p>
            <a:pPr lvl="1"/>
            <a:r>
              <a:rPr lang="en-US" sz="1800" dirty="0" smtClean="0"/>
              <a:t>Actors: What are the names and relevant details of the people involved?</a:t>
            </a:r>
          </a:p>
          <a:p>
            <a:pPr lvl="1"/>
            <a:r>
              <a:rPr lang="en-US" sz="1800" dirty="0" smtClean="0"/>
              <a:t>Activities: What are the actors doing and why?</a:t>
            </a:r>
          </a:p>
          <a:p>
            <a:pPr lvl="1"/>
            <a:r>
              <a:rPr lang="en-US" sz="1800" dirty="0" smtClean="0"/>
              <a:t>Objects: What physical objects are present, such as furniture</a:t>
            </a:r>
          </a:p>
          <a:p>
            <a:pPr lvl="1"/>
            <a:r>
              <a:rPr lang="en-US" sz="1800" dirty="0" smtClean="0"/>
              <a:t>Acts: What are specific individual actions?</a:t>
            </a:r>
          </a:p>
          <a:p>
            <a:pPr lvl="1"/>
            <a:r>
              <a:rPr lang="en-US" sz="1800" dirty="0" smtClean="0"/>
              <a:t>Events: Is what you observe part of a special event?</a:t>
            </a:r>
          </a:p>
          <a:p>
            <a:pPr lvl="1"/>
            <a:r>
              <a:rPr lang="en-US" sz="1800" dirty="0" smtClean="0"/>
              <a:t>Time: What is the sequence of events?</a:t>
            </a:r>
          </a:p>
          <a:p>
            <a:pPr lvl="1"/>
            <a:r>
              <a:rPr lang="en-US" sz="1800" dirty="0" smtClean="0"/>
              <a:t>Goals: What are the actors trying to accomplish?</a:t>
            </a:r>
          </a:p>
          <a:p>
            <a:pPr lvl="1"/>
            <a:r>
              <a:rPr lang="en-US" sz="1800" dirty="0" smtClean="0"/>
              <a:t>Feelings: What is the mood of the group and of individuals?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05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64373"/>
            <a:ext cx="7955280" cy="1293028"/>
          </a:xfrm>
        </p:spPr>
        <p:txBody>
          <a:bodyPr>
            <a:normAutofit/>
          </a:bodyPr>
          <a:lstStyle/>
          <a:p>
            <a:r>
              <a:rPr lang="en-US" dirty="0" smtClean="0"/>
              <a:t>Planning and conducting observation in the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2194560"/>
            <a:ext cx="8226112" cy="43307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Decide on how involved you will be: passive observer to active participant</a:t>
            </a:r>
          </a:p>
          <a:p>
            <a:endParaRPr lang="en-US" dirty="0" smtClean="0"/>
          </a:p>
          <a:p>
            <a:r>
              <a:rPr lang="en-US" dirty="0" smtClean="0"/>
              <a:t>How to gain acceptance</a:t>
            </a:r>
          </a:p>
          <a:p>
            <a:endParaRPr lang="en-US" dirty="0" smtClean="0"/>
          </a:p>
          <a:p>
            <a:r>
              <a:rPr lang="en-US" dirty="0" smtClean="0"/>
              <a:t>How to handle sensitive topics, e.g. culture, private spaces, etc.</a:t>
            </a:r>
          </a:p>
          <a:p>
            <a:endParaRPr lang="en-US" dirty="0" smtClean="0"/>
          </a:p>
          <a:p>
            <a:r>
              <a:rPr lang="en-US" dirty="0" smtClean="0"/>
              <a:t>How to collect the data:</a:t>
            </a:r>
          </a:p>
          <a:p>
            <a:pPr lvl="1"/>
            <a:r>
              <a:rPr lang="en-US" dirty="0" smtClean="0"/>
              <a:t>What data to collect</a:t>
            </a:r>
          </a:p>
          <a:p>
            <a:pPr lvl="1"/>
            <a:r>
              <a:rPr lang="en-US" dirty="0" smtClean="0"/>
              <a:t>What equipment to use</a:t>
            </a:r>
          </a:p>
          <a:p>
            <a:pPr lvl="1"/>
            <a:r>
              <a:rPr lang="en-US" dirty="0" smtClean="0"/>
              <a:t>When to stop observing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7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71700" y="476672"/>
            <a:ext cx="6377940" cy="1293028"/>
          </a:xfrm>
        </p:spPr>
        <p:txBody>
          <a:bodyPr/>
          <a:lstStyle/>
          <a:p>
            <a:r>
              <a:rPr lang="en-US" dirty="0" smtClean="0"/>
              <a:t>Ethnography (1)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556792"/>
            <a:ext cx="8568952" cy="48965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Ethnography is a philosophy with a set of techniques that include participant observation and interviews</a:t>
            </a:r>
          </a:p>
          <a:p>
            <a:endParaRPr lang="en-US" dirty="0" smtClean="0"/>
          </a:p>
          <a:p>
            <a:r>
              <a:rPr lang="en-US" dirty="0" smtClean="0"/>
              <a:t>Debate about differences between participant observation and ethnography</a:t>
            </a:r>
          </a:p>
          <a:p>
            <a:endParaRPr lang="en-US" dirty="0" smtClean="0"/>
          </a:p>
          <a:p>
            <a:r>
              <a:rPr lang="en-US" dirty="0" smtClean="0"/>
              <a:t>Ethnographers immerse themselves in the culture that they study</a:t>
            </a:r>
          </a:p>
          <a:p>
            <a:endParaRPr lang="en-US" dirty="0" smtClean="0"/>
          </a:p>
          <a:p>
            <a:r>
              <a:rPr lang="en-US" dirty="0" smtClean="0"/>
              <a:t>A researcher’s degree of participation can vary along a scale from ‘outside’ to ‘inside’</a:t>
            </a:r>
          </a:p>
          <a:p>
            <a:endParaRPr lang="en-US" dirty="0" smtClean="0"/>
          </a:p>
          <a:p>
            <a:r>
              <a:rPr lang="en-US" dirty="0" smtClean="0"/>
              <a:t>Analyzing video and data logs can be time-consuming</a:t>
            </a:r>
          </a:p>
          <a:p>
            <a:endParaRPr lang="en-US" dirty="0" smtClean="0"/>
          </a:p>
          <a:p>
            <a:r>
              <a:rPr lang="en-US" dirty="0" smtClean="0"/>
              <a:t>Collections of comments, incidents, and artifacts are made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7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Ethnography (2)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Co-operation of people being observed is required</a:t>
            </a:r>
          </a:p>
          <a:p>
            <a:endParaRPr lang="en-US" dirty="0" smtClean="0"/>
          </a:p>
          <a:p>
            <a:r>
              <a:rPr lang="en-US" dirty="0" smtClean="0"/>
              <a:t>Informants are useful</a:t>
            </a:r>
          </a:p>
          <a:p>
            <a:endParaRPr lang="en-US" dirty="0" smtClean="0"/>
          </a:p>
          <a:p>
            <a:r>
              <a:rPr lang="en-US" dirty="0" smtClean="0"/>
              <a:t>Data analysis is continuous</a:t>
            </a:r>
          </a:p>
          <a:p>
            <a:endParaRPr lang="en-US" dirty="0" smtClean="0"/>
          </a:p>
          <a:p>
            <a:r>
              <a:rPr lang="en-US" dirty="0" err="1" smtClean="0"/>
              <a:t>Interpretivist</a:t>
            </a:r>
            <a:r>
              <a:rPr lang="en-US" dirty="0" smtClean="0"/>
              <a:t> technique</a:t>
            </a:r>
          </a:p>
          <a:p>
            <a:endParaRPr lang="en-US" dirty="0" smtClean="0"/>
          </a:p>
          <a:p>
            <a:r>
              <a:rPr lang="en-US" dirty="0" smtClean="0"/>
              <a:t>Questions get refined as understanding grows</a:t>
            </a:r>
          </a:p>
          <a:p>
            <a:endParaRPr lang="en-US" dirty="0" smtClean="0"/>
          </a:p>
          <a:p>
            <a:r>
              <a:rPr lang="en-US" dirty="0" smtClean="0"/>
              <a:t>Reports usually contain examples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8378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Ethnography (2)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6566"/>
            <a:ext cx="8568952" cy="520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5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Online Ethnography</a:t>
            </a: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Virtual, Online, </a:t>
            </a:r>
            <a:r>
              <a:rPr lang="en-GB" dirty="0" err="1" smtClean="0"/>
              <a:t>Netnography</a:t>
            </a:r>
            <a:endParaRPr lang="en-GB" dirty="0" smtClean="0"/>
          </a:p>
          <a:p>
            <a:endParaRPr lang="en-US" dirty="0" smtClean="0"/>
          </a:p>
          <a:p>
            <a:r>
              <a:rPr lang="en-US" dirty="0" smtClean="0"/>
              <a:t>Online and offline activity</a:t>
            </a:r>
          </a:p>
          <a:p>
            <a:endParaRPr lang="en-US" dirty="0" smtClean="0"/>
          </a:p>
          <a:p>
            <a:r>
              <a:rPr lang="en-US" dirty="0" smtClean="0"/>
              <a:t>Interaction online differs from face-to-face</a:t>
            </a:r>
          </a:p>
          <a:p>
            <a:endParaRPr lang="en-US" dirty="0" smtClean="0"/>
          </a:p>
          <a:p>
            <a:r>
              <a:rPr lang="en-US" dirty="0" smtClean="0"/>
              <a:t>Virtual worlds have a persistence that physical worlds do not have</a:t>
            </a:r>
          </a:p>
          <a:p>
            <a:endParaRPr lang="en-US" dirty="0" smtClean="0"/>
          </a:p>
          <a:p>
            <a:r>
              <a:rPr lang="en-US" dirty="0" smtClean="0"/>
              <a:t>Ethical considerations and presentation of results are different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26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1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404664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Observations and materials that might be collected (Crabtree, 2007)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91264" cy="5141168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 smtClean="0"/>
              <a:t>Activity or job descriptions.</a:t>
            </a:r>
          </a:p>
          <a:p>
            <a:r>
              <a:rPr lang="en-US" sz="3200" dirty="0" smtClean="0"/>
              <a:t>Rules and procedures that govern particular activities.</a:t>
            </a:r>
          </a:p>
          <a:p>
            <a:r>
              <a:rPr lang="en-US" sz="3200" dirty="0" smtClean="0"/>
              <a:t>Descriptions of activities observed.</a:t>
            </a:r>
          </a:p>
          <a:p>
            <a:endParaRPr lang="en-US" sz="3200" dirty="0" smtClean="0"/>
          </a:p>
          <a:p>
            <a:r>
              <a:rPr lang="en-US" sz="3200" dirty="0" smtClean="0"/>
              <a:t>Recordings of the talk taking place between parties.</a:t>
            </a:r>
          </a:p>
          <a:p>
            <a:r>
              <a:rPr lang="en-US" sz="3200" dirty="0" smtClean="0"/>
              <a:t>Informal interviews with participants explaining the detail of observed activities.</a:t>
            </a:r>
          </a:p>
          <a:p>
            <a:r>
              <a:rPr lang="en-US" sz="3200" dirty="0" smtClean="0"/>
              <a:t>Diagrams of the physical layout, including the position of artifacts.</a:t>
            </a:r>
          </a:p>
          <a:p>
            <a:endParaRPr lang="en-US" sz="3200" dirty="0" smtClean="0"/>
          </a:p>
          <a:p>
            <a:r>
              <a:rPr lang="en-US" sz="3200" dirty="0" smtClean="0"/>
              <a:t>Other information collected when observing activities:</a:t>
            </a:r>
          </a:p>
          <a:p>
            <a:pPr lvl="1"/>
            <a:r>
              <a:rPr lang="en-US" sz="3200" dirty="0" smtClean="0"/>
              <a:t>Photographs of artifacts (documents, diagrams, forms, computers, etc.)</a:t>
            </a:r>
          </a:p>
          <a:p>
            <a:pPr lvl="1"/>
            <a:r>
              <a:rPr lang="en-US" sz="3200" dirty="0" smtClean="0"/>
              <a:t>Videos of artifacts.</a:t>
            </a:r>
          </a:p>
          <a:p>
            <a:pPr lvl="1"/>
            <a:r>
              <a:rPr lang="en-US" sz="3200" dirty="0" smtClean="0"/>
              <a:t>Descriptions of artifacts. </a:t>
            </a:r>
          </a:p>
          <a:p>
            <a:pPr lvl="1"/>
            <a:r>
              <a:rPr lang="en-US" sz="3200" dirty="0" smtClean="0"/>
              <a:t>Workflow diagrams showing the sequential order of tasks.</a:t>
            </a:r>
          </a:p>
          <a:p>
            <a:pPr lvl="1"/>
            <a:r>
              <a:rPr lang="en-US" sz="3200" dirty="0" smtClean="0"/>
              <a:t>Process maps showing connections between activities.</a:t>
            </a:r>
          </a:p>
          <a:p>
            <a:pPr lvl="1"/>
            <a:endParaRPr lang="en-US" sz="3200" dirty="0" smtClean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17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Observation in a controlled environment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00200"/>
            <a:ext cx="5904656" cy="47815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Direct observation</a:t>
            </a:r>
          </a:p>
          <a:p>
            <a:pPr lvl="1"/>
            <a:r>
              <a:rPr lang="en-US" sz="2400" dirty="0" smtClean="0"/>
              <a:t>Think aloud techniques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Indirect observation – tracking users’ activities</a:t>
            </a:r>
          </a:p>
          <a:p>
            <a:pPr lvl="1"/>
            <a:r>
              <a:rPr lang="en-US" sz="2400" dirty="0" smtClean="0"/>
              <a:t>Diaries</a:t>
            </a:r>
          </a:p>
          <a:p>
            <a:pPr lvl="1"/>
            <a:r>
              <a:rPr lang="en-US" sz="2400" dirty="0" smtClean="0"/>
              <a:t>Interaction logs</a:t>
            </a:r>
          </a:p>
          <a:p>
            <a:pPr lvl="1"/>
            <a:r>
              <a:rPr lang="en-US" sz="2400" dirty="0" smtClean="0"/>
              <a:t>Web analytics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Video, audio, photos, notes are </a:t>
            </a:r>
            <a:br>
              <a:rPr lang="en-US" sz="2400" dirty="0" smtClean="0"/>
            </a:br>
            <a:r>
              <a:rPr lang="en-US" sz="2400" dirty="0" smtClean="0"/>
              <a:t>used to capture data in both </a:t>
            </a:r>
            <a:br>
              <a:rPr lang="en-US" sz="2400" dirty="0" smtClean="0"/>
            </a:br>
            <a:r>
              <a:rPr lang="en-US" sz="2400" dirty="0" smtClean="0"/>
              <a:t>types of observations</a:t>
            </a:r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6" descr="7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00192" y="2636912"/>
            <a:ext cx="2808312" cy="2808312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28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3450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528" y="1600200"/>
            <a:ext cx="8507288" cy="4525963"/>
          </a:xfrm>
        </p:spPr>
        <p:txBody>
          <a:bodyPr/>
          <a:lstStyle/>
          <a:p>
            <a:r>
              <a:rPr lang="en-US" dirty="0" smtClean="0"/>
              <a:t>A system of tools and techniques for optimizing web usage by: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Measuring, </a:t>
            </a:r>
          </a:p>
          <a:p>
            <a:pPr lvl="1"/>
            <a:r>
              <a:rPr lang="en-US" dirty="0" smtClean="0"/>
              <a:t>Collecting, </a:t>
            </a:r>
          </a:p>
          <a:p>
            <a:pPr lvl="1"/>
            <a:r>
              <a:rPr lang="en-US" dirty="0" smtClean="0"/>
              <a:t>Analyzing, and</a:t>
            </a:r>
          </a:p>
          <a:p>
            <a:pPr lvl="1"/>
            <a:r>
              <a:rPr lang="en-US" dirty="0" smtClean="0"/>
              <a:t>Reporting web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Typically focus on the number of web visitors and page views.</a:t>
            </a:r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29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3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a.wiley.com/product_data/coverImage300/51/11190207/1119020751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3145532" cy="409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55576" y="5152414"/>
            <a:ext cx="3145532" cy="1111226"/>
          </a:xfrm>
        </p:spPr>
        <p:txBody>
          <a:bodyPr>
            <a:normAutofit/>
          </a:bodyPr>
          <a:lstStyle/>
          <a:p>
            <a:r>
              <a:rPr lang="en-AU" sz="2000" dirty="0" smtClean="0"/>
              <a:t>Chapter </a:t>
            </a:r>
            <a:r>
              <a:rPr lang="en-AU" sz="2000" dirty="0"/>
              <a:t>7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AU" sz="2000" dirty="0" smtClean="0"/>
          </a:p>
          <a:p>
            <a:r>
              <a:rPr lang="en-AU" sz="2000" dirty="0" smtClean="0"/>
              <a:t>Data Gathering</a:t>
            </a:r>
            <a:endParaRPr lang="en-AU" sz="20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94360" y="6355846"/>
            <a:ext cx="5680710" cy="365125"/>
          </a:xfrm>
        </p:spPr>
        <p:txBody>
          <a:bodyPr/>
          <a:lstStyle/>
          <a:p>
            <a:r>
              <a:rPr lang="en-GB" dirty="0" smtClean="0"/>
              <a:t>www.id-book.com </a:t>
            </a:r>
            <a:endParaRPr lang="en-GB" dirty="0"/>
          </a:p>
        </p:txBody>
      </p:sp>
      <p:pic>
        <p:nvPicPr>
          <p:cNvPr id="6" name="Picture 5" descr="Cover of the book Interaction Design, Fifth Edition">
            <a:extLst>
              <a:ext uri="{FF2B5EF4-FFF2-40B4-BE49-F238E27FC236}">
                <a16:creationId xmlns:a16="http://schemas.microsoft.com/office/drawing/2014/main" id="{CE8F0DEC-C06B-FD41-801E-E165E8FD33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 t="2693" r="1964" b="2693"/>
          <a:stretch/>
        </p:blipFill>
        <p:spPr>
          <a:xfrm>
            <a:off x="4572000" y="1052736"/>
            <a:ext cx="3230804" cy="4052195"/>
          </a:xfrm>
          <a:prstGeom prst="rect">
            <a:avLst/>
          </a:prstGeom>
        </p:spPr>
      </p:pic>
      <p:sp>
        <p:nvSpPr>
          <p:cNvPr id="7" name="Content Placeholder 11"/>
          <p:cNvSpPr txBox="1">
            <a:spLocks/>
          </p:cNvSpPr>
          <p:nvPr/>
        </p:nvSpPr>
        <p:spPr>
          <a:xfrm>
            <a:off x="4594820" y="5126086"/>
            <a:ext cx="3145532" cy="1111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dirty="0" smtClean="0"/>
              <a:t>Chapter 8</a:t>
            </a:r>
            <a:br>
              <a:rPr lang="en-AU" sz="2000" dirty="0" smtClean="0"/>
            </a:br>
            <a:endParaRPr lang="en-AU" sz="2000" dirty="0" smtClean="0"/>
          </a:p>
          <a:p>
            <a:r>
              <a:rPr lang="en-AU" sz="2000" dirty="0" smtClean="0"/>
              <a:t>Data Gathering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711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904" y="6298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section of Google analytics dashboard for id-book.com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30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2816"/>
            <a:ext cx="8839200" cy="481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1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analytics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829347"/>
            <a:ext cx="8911450" cy="2840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24744"/>
            <a:ext cx="821797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988840"/>
            <a:ext cx="5863188" cy="4453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68" y="1124744"/>
            <a:ext cx="3669764" cy="2827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analytics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0084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62880" y="6298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Choosing and combining techniques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20675" y="1984781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smtClean="0"/>
              <a:t>Depends on the:</a:t>
            </a:r>
          </a:p>
          <a:p>
            <a:endParaRPr lang="en-US" sz="3600" dirty="0" smtClean="0"/>
          </a:p>
          <a:p>
            <a:pPr lvl="1"/>
            <a:r>
              <a:rPr lang="en-US" sz="3600" dirty="0" smtClean="0"/>
              <a:t>Focus of the study</a:t>
            </a:r>
          </a:p>
          <a:p>
            <a:pPr lvl="1"/>
            <a:endParaRPr lang="en-US" sz="3600" dirty="0" smtClean="0"/>
          </a:p>
          <a:p>
            <a:pPr lvl="1"/>
            <a:r>
              <a:rPr lang="en-US" sz="3600" dirty="0" smtClean="0"/>
              <a:t>Participants involved</a:t>
            </a:r>
          </a:p>
          <a:p>
            <a:pPr lvl="1"/>
            <a:endParaRPr lang="en-US" sz="3600" dirty="0" smtClean="0"/>
          </a:p>
          <a:p>
            <a:pPr lvl="1"/>
            <a:r>
              <a:rPr lang="en-US" sz="3600" dirty="0" smtClean="0"/>
              <a:t>Nature of the technique(s)</a:t>
            </a:r>
          </a:p>
          <a:p>
            <a:pPr lvl="1"/>
            <a:endParaRPr lang="en-US" sz="3600" dirty="0" smtClean="0"/>
          </a:p>
          <a:p>
            <a:pPr lvl="1"/>
            <a:r>
              <a:rPr lang="en-US" sz="3600" dirty="0" smtClean="0"/>
              <a:t>Resources available</a:t>
            </a:r>
          </a:p>
          <a:p>
            <a:pPr lvl="1"/>
            <a:endParaRPr lang="en-US" sz="3600" dirty="0" smtClean="0"/>
          </a:p>
          <a:p>
            <a:pPr lvl="1"/>
            <a:r>
              <a:rPr lang="en-US" sz="3600" dirty="0" smtClean="0"/>
              <a:t>Time available </a:t>
            </a:r>
          </a:p>
          <a:p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33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36944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63272" cy="4997152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/>
              <a:t>Data gathering sessions should have clear goals.</a:t>
            </a:r>
          </a:p>
          <a:p>
            <a:r>
              <a:rPr lang="en-US" sz="1400" dirty="0" smtClean="0"/>
              <a:t>An informed consent may be needed.</a:t>
            </a:r>
          </a:p>
          <a:p>
            <a:endParaRPr lang="en-US" sz="1400" dirty="0" smtClean="0"/>
          </a:p>
          <a:p>
            <a:r>
              <a:rPr lang="en-US" sz="1400" dirty="0" smtClean="0"/>
              <a:t>Five key issues of data gathering are: goals, choosing participants, triangulation, participant relationship, pilot.</a:t>
            </a:r>
          </a:p>
          <a:p>
            <a:endParaRPr lang="en-US" sz="2000" dirty="0" smtClean="0"/>
          </a:p>
          <a:p>
            <a:r>
              <a:rPr lang="en-US" sz="1400" dirty="0" smtClean="0"/>
              <a:t>Data may be recorded using handwritten notes, audio or video recording, a camera, or any combination of these.</a:t>
            </a:r>
          </a:p>
          <a:p>
            <a:endParaRPr lang="en-US" sz="1400" dirty="0" smtClean="0"/>
          </a:p>
          <a:p>
            <a:r>
              <a:rPr lang="en-US" sz="1400" dirty="0" smtClean="0"/>
              <a:t>Interviews may be structured, semi-structured or unstructured</a:t>
            </a:r>
          </a:p>
          <a:p>
            <a:r>
              <a:rPr lang="en-US" sz="1400" dirty="0" smtClean="0"/>
              <a:t>Focus groups are group interviews</a:t>
            </a:r>
          </a:p>
          <a:p>
            <a:endParaRPr lang="en-US" sz="1400" dirty="0" smtClean="0"/>
          </a:p>
          <a:p>
            <a:r>
              <a:rPr lang="en-US" sz="1400" dirty="0" smtClean="0"/>
              <a:t>Questionnaires may be on paper, online or telephone</a:t>
            </a:r>
          </a:p>
          <a:p>
            <a:r>
              <a:rPr lang="en-US" sz="1400" dirty="0" smtClean="0"/>
              <a:t>Observation may be direct or indirect, in the field or in controlled settings.</a:t>
            </a:r>
          </a:p>
          <a:p>
            <a:endParaRPr lang="en-US" sz="1400" dirty="0" smtClean="0"/>
          </a:p>
          <a:p>
            <a:r>
              <a:rPr lang="en-US" sz="1400" dirty="0" smtClean="0"/>
              <a:t>Techniques can be combined depending on the study focus, participants, nature of technique, available resources and time.</a:t>
            </a:r>
            <a:endParaRPr lang="en-US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34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81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You should now...</a:t>
            </a:r>
            <a:endParaRPr lang="en-US" altLang="en-US"/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 able to </a:t>
            </a:r>
            <a:r>
              <a:rPr lang="en-US" altLang="en-US" dirty="0" smtClean="0"/>
              <a:t>plan and run a data gathering program</a:t>
            </a:r>
            <a:endParaRPr lang="en-US" altLang="en-US" dirty="0"/>
          </a:p>
          <a:p>
            <a:endParaRPr lang="en-US" altLang="en-US" dirty="0" smtClean="0">
              <a:hlinkClick r:id="rId3" action="ppaction://hlinksldjump"/>
            </a:endParaRPr>
          </a:p>
          <a:p>
            <a:r>
              <a:rPr lang="en-US" altLang="en-US" dirty="0" smtClean="0"/>
              <a:t>Be able to plan and run an interview or focus group</a:t>
            </a:r>
          </a:p>
          <a:p>
            <a:endParaRPr lang="en-US" altLang="en-US" dirty="0"/>
          </a:p>
          <a:p>
            <a:r>
              <a:rPr lang="en-US" altLang="en-US" dirty="0"/>
              <a:t>Be able to </a:t>
            </a:r>
            <a:r>
              <a:rPr lang="en-US" altLang="en-US" dirty="0" smtClean="0"/>
              <a:t>design a simple questionnaire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Be able to plan and carry out an observation to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890DB-D418-4528-87E4-9D814D1E6D97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3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Five key issues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772816"/>
            <a:ext cx="8208912" cy="50405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Setting goals</a:t>
            </a:r>
          </a:p>
          <a:p>
            <a:pPr lvl="2"/>
            <a:r>
              <a:rPr lang="en-US" dirty="0" smtClean="0"/>
              <a:t>Decide how to analyze data once collected</a:t>
            </a:r>
          </a:p>
          <a:p>
            <a:pPr lvl="2"/>
            <a:endParaRPr lang="en-US" dirty="0" smtClean="0">
              <a:solidFill>
                <a:srgbClr val="7030A0"/>
              </a:solidFill>
            </a:endParaRPr>
          </a:p>
          <a:p>
            <a:r>
              <a:rPr lang="en-GB" sz="2400" dirty="0" smtClean="0">
                <a:solidFill>
                  <a:srgbClr val="7030A0"/>
                </a:solidFill>
              </a:rPr>
              <a:t>Identifying participants</a:t>
            </a:r>
          </a:p>
          <a:p>
            <a:pPr lvl="2"/>
            <a:r>
              <a:rPr lang="en-GB" dirty="0" smtClean="0"/>
              <a:t>Decide who to gather data from</a:t>
            </a:r>
          </a:p>
          <a:p>
            <a:pPr lvl="2"/>
            <a:endParaRPr lang="en-US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Relationship with participants</a:t>
            </a:r>
          </a:p>
          <a:p>
            <a:pPr lvl="2"/>
            <a:r>
              <a:rPr lang="en-US" dirty="0" smtClean="0"/>
              <a:t>Clear and professional</a:t>
            </a:r>
          </a:p>
          <a:p>
            <a:pPr lvl="2"/>
            <a:r>
              <a:rPr lang="en-US" dirty="0" smtClean="0"/>
              <a:t>Informed consent when appropriate</a:t>
            </a:r>
          </a:p>
          <a:p>
            <a:pPr lvl="2"/>
            <a:endParaRPr lang="en-US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Triangulation</a:t>
            </a:r>
          </a:p>
          <a:p>
            <a:pPr lvl="2"/>
            <a:r>
              <a:rPr lang="en-US" dirty="0" smtClean="0"/>
              <a:t>Look at data from more than one perspective</a:t>
            </a:r>
          </a:p>
          <a:p>
            <a:pPr lvl="2"/>
            <a:r>
              <a:rPr lang="en-US" dirty="0" smtClean="0"/>
              <a:t>Collect more than one type of data, </a:t>
            </a:r>
            <a:r>
              <a:rPr lang="en-US" dirty="0" err="1" smtClean="0"/>
              <a:t>eg</a:t>
            </a:r>
            <a:r>
              <a:rPr lang="en-US" dirty="0" smtClean="0"/>
              <a:t> qualitative from experiments and qualitative from interviews</a:t>
            </a:r>
          </a:p>
          <a:p>
            <a:pPr lvl="2"/>
            <a:endParaRPr lang="en-US" dirty="0" smtClean="0"/>
          </a:p>
          <a:p>
            <a:r>
              <a:rPr lang="en-US" sz="2400" dirty="0" smtClean="0">
                <a:solidFill>
                  <a:srgbClr val="7030A0"/>
                </a:solidFill>
              </a:rPr>
              <a:t>Pilot studies</a:t>
            </a:r>
          </a:p>
          <a:p>
            <a:pPr lvl="2"/>
            <a:r>
              <a:rPr lang="en-US" dirty="0" smtClean="0"/>
              <a:t>Small trial of main study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recording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931224" cy="485313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Notes, audio, video, photographs can be used individually or in combination:</a:t>
            </a:r>
          </a:p>
          <a:p>
            <a:endParaRPr lang="en-US" sz="2800" dirty="0" smtClean="0"/>
          </a:p>
          <a:p>
            <a:pPr lvl="1"/>
            <a:r>
              <a:rPr lang="en-US" sz="2800" dirty="0" smtClean="0"/>
              <a:t>Notes plus photographs</a:t>
            </a:r>
          </a:p>
          <a:p>
            <a:pPr lvl="1"/>
            <a:r>
              <a:rPr lang="en-US" sz="2800" dirty="0" smtClean="0"/>
              <a:t>Audio plus photographs</a:t>
            </a:r>
          </a:p>
          <a:p>
            <a:pPr lvl="1"/>
            <a:r>
              <a:rPr lang="en-US" sz="2800" dirty="0" smtClean="0"/>
              <a:t>Video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Different challenges and </a:t>
            </a:r>
            <a:br>
              <a:rPr lang="en-US" sz="2800" dirty="0" smtClean="0"/>
            </a:br>
            <a:r>
              <a:rPr lang="en-US" sz="2800" dirty="0" smtClean="0"/>
              <a:t>advantages with each  </a:t>
            </a:r>
            <a:br>
              <a:rPr lang="en-US" sz="2800" dirty="0" smtClean="0"/>
            </a:br>
            <a:r>
              <a:rPr lang="en-US" sz="2800" dirty="0" smtClean="0"/>
              <a:t>combination</a:t>
            </a:r>
          </a:p>
        </p:txBody>
      </p:sp>
      <p:pic>
        <p:nvPicPr>
          <p:cNvPr id="6" name="Picture 4" descr="11-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6136" y="2852936"/>
            <a:ext cx="3045717" cy="2289017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7EA2D8D-44E5-43C4-BBA1-AE3E32EF0894}" type="slidenum">
              <a:rPr lang="en-GB" sz="1200" smtClean="0">
                <a:solidFill>
                  <a:schemeClr val="accent6">
                    <a:lumMod val="75000"/>
                  </a:schemeClr>
                </a:solidFill>
                <a:latin typeface="Liberation Sans"/>
              </a:rPr>
              <a:pPr algn="r"/>
              <a:t>5</a:t>
            </a:fld>
            <a:endParaRPr lang="en-GB" sz="12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68597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en-US" sz="4000" dirty="0">
              <a:solidFill>
                <a:schemeClr val="accent6">
                  <a:lumMod val="75000"/>
                </a:schemeClr>
              </a:solidFill>
              <a:latin typeface="Liberation San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Interviews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7544" y="1979381"/>
            <a:ext cx="8370128" cy="4689979"/>
          </a:xfrm>
        </p:spPr>
        <p:txBody>
          <a:bodyPr>
            <a:normAutofit/>
          </a:bodyPr>
          <a:lstStyle/>
          <a:p>
            <a:r>
              <a:rPr lang="en-AU" dirty="0"/>
              <a:t>Unstructured - are not directed by a script. Rich but not replicable. </a:t>
            </a:r>
          </a:p>
          <a:p>
            <a:endParaRPr lang="en-AU" dirty="0"/>
          </a:p>
          <a:p>
            <a:r>
              <a:rPr lang="en-AU" dirty="0"/>
              <a:t>Structured - are tightly scripted, often like a questionnaire. Replicable but may lack richness.</a:t>
            </a:r>
          </a:p>
          <a:p>
            <a:endParaRPr lang="en-AU" dirty="0"/>
          </a:p>
          <a:p>
            <a:r>
              <a:rPr lang="en-AU" dirty="0"/>
              <a:t>Semi-structured - guided by a script but interesting issues can be explored in more depth. Can provide a good balance between richness and replicability.</a:t>
            </a:r>
          </a:p>
          <a:p>
            <a:endParaRPr lang="en-AU" dirty="0"/>
          </a:p>
          <a:p>
            <a:r>
              <a:rPr lang="en-AU" dirty="0"/>
              <a:t>Focus groups – a group </a:t>
            </a:r>
            <a:r>
              <a:rPr lang="en-AU" dirty="0" smtClean="0"/>
              <a:t>interview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Interview </a:t>
            </a:r>
            <a:r>
              <a:rPr lang="en-AU" dirty="0" smtClean="0"/>
              <a:t>questions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4360" y="1890504"/>
            <a:ext cx="8226112" cy="4634840"/>
          </a:xfrm>
        </p:spPr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Two types: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‘closed questions’ have a predetermined answer format, e.g.. ‘yes’ or ‘no’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‘open questions’ do not have a predetermined format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endParaRPr lang="en-US" sz="1200" dirty="0">
              <a:solidFill>
                <a:schemeClr val="accent1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Closed questions are easier to analyze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2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rgbClr val="7030A0"/>
                </a:solidFill>
                <a:latin typeface="Liberation Sans"/>
              </a:rPr>
              <a:t>Avoid:</a:t>
            </a:r>
          </a:p>
          <a:p>
            <a:pPr marL="342900" indent="-342900">
              <a:spcBef>
                <a:spcPct val="20000"/>
              </a:spcBef>
            </a:pPr>
            <a:endParaRPr lang="en-US" sz="800" dirty="0">
              <a:solidFill>
                <a:srgbClr val="7030A0"/>
              </a:solidFill>
              <a:latin typeface="Liberation Sans"/>
            </a:endParaRP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Long questions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Compound sentences - split them into two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Jargon and language that the interviewee may not understand 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Leading questions that make assumptions e.g.. why do you like …?</a:t>
            </a:r>
          </a:p>
          <a:p>
            <a:pPr marL="742950" lvl="1" indent="-285750">
              <a:spcBef>
                <a:spcPct val="20000"/>
              </a:spcBef>
              <a:buFont typeface="Verdana" charset="0"/>
              <a:buChar char="−"/>
            </a:pPr>
            <a:r>
              <a:rPr lang="en-US" dirty="0">
                <a:solidFill>
                  <a:schemeClr val="accent1"/>
                </a:solidFill>
                <a:latin typeface="Liberation Sans"/>
              </a:rPr>
              <a:t>Unconscious biases e.g.. gender stereotypes</a:t>
            </a:r>
            <a:endParaRPr lang="en-US" sz="2400" dirty="0">
              <a:solidFill>
                <a:schemeClr val="accent1"/>
              </a:solidFill>
              <a:latin typeface="Liberation Sans"/>
            </a:endParaRPr>
          </a:p>
          <a:p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94360" y="6376243"/>
            <a:ext cx="5680710" cy="365125"/>
          </a:xfrm>
        </p:spPr>
        <p:txBody>
          <a:bodyPr/>
          <a:lstStyle/>
          <a:p>
            <a:r>
              <a:rPr lang="en-GB" smtClean="0"/>
              <a:t>www.id-book.com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84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Running the </a:t>
            </a:r>
            <a:r>
              <a:rPr lang="en-AU" dirty="0" smtClean="0"/>
              <a:t>interview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28" y="1844824"/>
            <a:ext cx="8568952" cy="475252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Introduction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–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introduce yourself, explain the goals of the interview, reassure about the ethical issues, ask to record, present the informed consent form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5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Warm-up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–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 make first questions easy and non-threatening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5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Main body –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present questions in a</a:t>
            </a: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logical</a:t>
            </a: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order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5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A cool-off period –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include</a:t>
            </a: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a few easy questions to defuse tension at the </a:t>
            </a:r>
            <a:r>
              <a:rPr lang="en-US" sz="2800" dirty="0" smtClean="0">
                <a:solidFill>
                  <a:srgbClr val="7030A0"/>
                </a:solidFill>
                <a:latin typeface="Liberation Sans"/>
              </a:rPr>
              <a:t>end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050" dirty="0">
              <a:solidFill>
                <a:srgbClr val="7030A0"/>
              </a:solidFill>
              <a:latin typeface="Liberation Sans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solidFill>
                  <a:srgbClr val="7030A0"/>
                </a:solidFill>
                <a:latin typeface="Liberation Sans"/>
              </a:rPr>
              <a:t>Closure – 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thank interviewee, signal the end, </a:t>
            </a:r>
            <a:br>
              <a:rPr lang="en-US" sz="2800" dirty="0">
                <a:solidFill>
                  <a:srgbClr val="7030A0"/>
                </a:solidFill>
                <a:latin typeface="Liberation Sans"/>
              </a:rPr>
            </a:br>
            <a:r>
              <a:rPr lang="en-US" sz="2800" dirty="0" err="1">
                <a:solidFill>
                  <a:srgbClr val="7030A0"/>
                </a:solidFill>
                <a:latin typeface="Liberation Sans"/>
              </a:rPr>
              <a:t>eg</a:t>
            </a:r>
            <a:r>
              <a:rPr lang="en-US" sz="2800" dirty="0">
                <a:solidFill>
                  <a:srgbClr val="7030A0"/>
                </a:solidFill>
                <a:latin typeface="Liberation Sans"/>
              </a:rPr>
              <a:t>. switch recorder off.</a:t>
            </a:r>
          </a:p>
          <a:p>
            <a:endParaRPr lang="en-AU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www.id-book.com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2BF6-BB73-E54D-8B15-CD917F91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Other forms of interviews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E5E9AC-4A19-3D41-9448-0AE45CA2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www.id-book.com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2A748-0479-3D44-B366-29021359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A2D8D-44E5-43C4-BBA1-AE3E32EF089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56038-CF96-234A-A8EC-0C15AFBFBC53}"/>
              </a:ext>
            </a:extLst>
          </p:cNvPr>
          <p:cNvSpPr/>
          <p:nvPr/>
        </p:nvSpPr>
        <p:spPr>
          <a:xfrm>
            <a:off x="827584" y="2060848"/>
            <a:ext cx="756084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Liberation Sans"/>
              </a:rPr>
              <a:t>Digital conferencing systems such as Skype, Zoom, email, and smartphones can be used to conduct interviews. Some advantages are: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are in their own environment so are more relaxed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travel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Participants don’t need to worry about what to wear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Liberation Sans"/>
              </a:rPr>
              <a:t>For interviews involving sensitive issues, it is easier for interviewees to be anonymous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38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ffa1a28-61fb-4497-915c-66fa8ae20bde"/>
</p:tagLst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4827</TotalTime>
  <Words>1508</Words>
  <Application>Microsoft Office PowerPoint</Application>
  <PresentationFormat>On-screen Show (4:3)</PresentationFormat>
  <Paragraphs>368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Liberation Sans</vt:lpstr>
      <vt:lpstr>Verdana</vt:lpstr>
      <vt:lpstr>Vapor Trail</vt:lpstr>
      <vt:lpstr>SENG2260 Human-Computer Interaction</vt:lpstr>
      <vt:lpstr>Lecture Aims</vt:lpstr>
      <vt:lpstr>PowerPoint Presentation</vt:lpstr>
      <vt:lpstr>Five key issues</vt:lpstr>
      <vt:lpstr>Data recording</vt:lpstr>
      <vt:lpstr>Interviews</vt:lpstr>
      <vt:lpstr>Interview questions</vt:lpstr>
      <vt:lpstr>Running the interview</vt:lpstr>
      <vt:lpstr>Other forms of interviews</vt:lpstr>
      <vt:lpstr>Enriching the interview process</vt:lpstr>
      <vt:lpstr>Questionnaires</vt:lpstr>
      <vt:lpstr>Questionnaire design</vt:lpstr>
      <vt:lpstr>Question and response format</vt:lpstr>
      <vt:lpstr>Encouraging a good response</vt:lpstr>
      <vt:lpstr>Advantages of online questionnaires</vt:lpstr>
      <vt:lpstr>Example of an online questionnaire</vt:lpstr>
      <vt:lpstr>Problems with online questionnaires</vt:lpstr>
      <vt:lpstr>Deploying online questionnaires</vt:lpstr>
      <vt:lpstr>Observation</vt:lpstr>
      <vt:lpstr>Observation</vt:lpstr>
      <vt:lpstr>Structuring frameworks to guide observation</vt:lpstr>
      <vt:lpstr>Planning and conducting observation in the field</vt:lpstr>
      <vt:lpstr>Ethnography (1)</vt:lpstr>
      <vt:lpstr>Ethnography (2)</vt:lpstr>
      <vt:lpstr>Ethnography (2)</vt:lpstr>
      <vt:lpstr>Online Ethnography</vt:lpstr>
      <vt:lpstr>Observations and materials that might be collected (Crabtree, 2007)</vt:lpstr>
      <vt:lpstr>Observation in a controlled environment</vt:lpstr>
      <vt:lpstr>Web analytics</vt:lpstr>
      <vt:lpstr>A section of Google analytics dashboard for id-book.com</vt:lpstr>
      <vt:lpstr>App analytics</vt:lpstr>
      <vt:lpstr>App analytics</vt:lpstr>
      <vt:lpstr>Choosing and combining techniques</vt:lpstr>
      <vt:lpstr>Summary</vt:lpstr>
      <vt:lpstr>You should now...</vt:lpstr>
    </vt:vector>
  </TitlesOfParts>
  <Company>John Wiley and Sons,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King, Georgia - Chichester</dc:creator>
  <cp:lastModifiedBy>Shamus Smith</cp:lastModifiedBy>
  <cp:revision>133</cp:revision>
  <cp:lastPrinted>2018-08-05T21:52:56Z</cp:lastPrinted>
  <dcterms:created xsi:type="dcterms:W3CDTF">2015-01-06T09:40:09Z</dcterms:created>
  <dcterms:modified xsi:type="dcterms:W3CDTF">2019-08-27T22:44:57Z</dcterms:modified>
</cp:coreProperties>
</file>